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27" r:id="rId2"/>
    <p:sldMasterId id="2147483730" r:id="rId3"/>
  </p:sldMasterIdLst>
  <p:notesMasterIdLst>
    <p:notesMasterId r:id="rId23"/>
  </p:notesMasterIdLst>
  <p:sldIdLst>
    <p:sldId id="454" r:id="rId4"/>
    <p:sldId id="398" r:id="rId5"/>
    <p:sldId id="455" r:id="rId6"/>
    <p:sldId id="284" r:id="rId7"/>
    <p:sldId id="286" r:id="rId8"/>
    <p:sldId id="456" r:id="rId9"/>
    <p:sldId id="459" r:id="rId10"/>
    <p:sldId id="458" r:id="rId11"/>
    <p:sldId id="457" r:id="rId12"/>
    <p:sldId id="496" r:id="rId13"/>
    <p:sldId id="497" r:id="rId14"/>
    <p:sldId id="391" r:id="rId15"/>
    <p:sldId id="392" r:id="rId16"/>
    <p:sldId id="396" r:id="rId17"/>
    <p:sldId id="498" r:id="rId18"/>
    <p:sldId id="415" r:id="rId19"/>
    <p:sldId id="416" r:id="rId20"/>
    <p:sldId id="460" r:id="rId21"/>
    <p:sldId id="465" r:id="rId2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9D"/>
    <a:srgbClr val="003399"/>
    <a:srgbClr val="002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46774C9D-C5B7-4C0D-8E0C-FF07CE77C4A4}"/>
    <pc:docChg chg="custSel modSld">
      <pc:chgData name="Khattab, Sherif" userId="c83b1e15-36f3-4f46-aceb-05aac24c545e" providerId="ADAL" clId="{46774C9D-C5B7-4C0D-8E0C-FF07CE77C4A4}" dt="2022-01-11T13:16:08.324" v="7" actId="20577"/>
      <pc:docMkLst>
        <pc:docMk/>
      </pc:docMkLst>
      <pc:sldChg chg="modSp mod">
        <pc:chgData name="Khattab, Sherif" userId="c83b1e15-36f3-4f46-aceb-05aac24c545e" providerId="ADAL" clId="{46774C9D-C5B7-4C0D-8E0C-FF07CE77C4A4}" dt="2022-01-11T13:16:08.324" v="7" actId="20577"/>
        <pc:sldMkLst>
          <pc:docMk/>
          <pc:sldMk cId="3245040657" sldId="455"/>
        </pc:sldMkLst>
        <pc:spChg chg="mod">
          <ac:chgData name="Khattab, Sherif" userId="c83b1e15-36f3-4f46-aceb-05aac24c545e" providerId="ADAL" clId="{46774C9D-C5B7-4C0D-8E0C-FF07CE77C4A4}" dt="2022-01-11T13:16:08.324" v="7" actId="20577"/>
          <ac:spMkLst>
            <pc:docMk/>
            <pc:sldMk cId="3245040657" sldId="455"/>
            <ac:spMk id="4099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BD65A26-0BEE-4C4D-A27D-44F823FB6056}"/>
    <pc:docChg chg="delSld">
      <pc:chgData name="Khattab, Sherif" userId="c83b1e15-36f3-4f46-aceb-05aac24c545e" providerId="ADAL" clId="{7BD65A26-0BEE-4C4D-A27D-44F823FB6056}" dt="2023-01-11T17:39:45.211" v="0" actId="47"/>
      <pc:docMkLst>
        <pc:docMk/>
      </pc:docMkLst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2306491988" sldId="422"/>
        </pc:sldMkLst>
      </pc:sldChg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1489186609" sldId="423"/>
        </pc:sldMkLst>
      </pc:sldChg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418941510" sldId="426"/>
        </pc:sldMkLst>
      </pc:sldChg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2086220237" sldId="427"/>
        </pc:sldMkLst>
      </pc:sldChg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3415020510" sldId="435"/>
        </pc:sldMkLst>
      </pc:sldChg>
      <pc:sldChg chg="del">
        <pc:chgData name="Khattab, Sherif" userId="c83b1e15-36f3-4f46-aceb-05aac24c545e" providerId="ADAL" clId="{7BD65A26-0BEE-4C4D-A27D-44F823FB6056}" dt="2023-01-11T17:39:45.211" v="0" actId="47"/>
        <pc:sldMkLst>
          <pc:docMk/>
          <pc:sldMk cId="1573008784" sldId="464"/>
        </pc:sldMkLst>
      </pc:sldChg>
    </pc:docChg>
  </pc:docChgLst>
  <pc:docChgLst>
    <pc:chgData name="Khattab, Sherif" userId="c83b1e15-36f3-4f46-aceb-05aac24c545e" providerId="ADAL" clId="{12176278-CCBC-A141-B8E0-0FC3FA2B31B3}"/>
    <pc:docChg chg="delSld">
      <pc:chgData name="Khattab, Sherif" userId="c83b1e15-36f3-4f46-aceb-05aac24c545e" providerId="ADAL" clId="{12176278-CCBC-A141-B8E0-0FC3FA2B31B3}" dt="2022-01-13T13:23:46.511" v="0" actId="2696"/>
      <pc:docMkLst>
        <pc:docMk/>
      </pc:docMkLst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2952070704" sldId="391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1429095331" sldId="392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297645238" sldId="396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3668527060" sldId="415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1774327678" sldId="422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2334056409" sldId="452"/>
        </pc:sldMkLst>
      </pc:sldChg>
      <pc:sldChg chg="del">
        <pc:chgData name="Khattab, Sherif" userId="c83b1e15-36f3-4f46-aceb-05aac24c545e" providerId="ADAL" clId="{12176278-CCBC-A141-B8E0-0FC3FA2B31B3}" dt="2022-01-13T13:23:46.511" v="0" actId="2696"/>
        <pc:sldMkLst>
          <pc:docMk/>
          <pc:sldMk cId="2515067248" sldId="460"/>
        </pc:sldMkLst>
      </pc:sldChg>
    </pc:docChg>
  </pc:docChgLst>
  <pc:docChgLst>
    <pc:chgData name="Khattab, Sherif" userId="c83b1e15-36f3-4f46-aceb-05aac24c545e" providerId="ADAL" clId="{C8AEB011-7295-B949-B850-D5BDF801D9C5}"/>
    <pc:docChg chg="undo custSel addSld delSld modSld">
      <pc:chgData name="Khattab, Sherif" userId="c83b1e15-36f3-4f46-aceb-05aac24c545e" providerId="ADAL" clId="{C8AEB011-7295-B949-B850-D5BDF801D9C5}" dt="2023-01-10T15:53:50.161" v="677"/>
      <pc:docMkLst>
        <pc:docMk/>
      </pc:docMkLst>
      <pc:sldChg chg="modSp mod modAnim">
        <pc:chgData name="Khattab, Sherif" userId="c83b1e15-36f3-4f46-aceb-05aac24c545e" providerId="ADAL" clId="{C8AEB011-7295-B949-B850-D5BDF801D9C5}" dt="2023-01-10T15:47:31.707" v="454"/>
        <pc:sldMkLst>
          <pc:docMk/>
          <pc:sldMk cId="0" sldId="286"/>
        </pc:sldMkLst>
        <pc:spChg chg="mod">
          <ac:chgData name="Khattab, Sherif" userId="c83b1e15-36f3-4f46-aceb-05aac24c545e" providerId="ADAL" clId="{C8AEB011-7295-B949-B850-D5BDF801D9C5}" dt="2023-01-10T15:47:04.664" v="450" actId="27636"/>
          <ac:spMkLst>
            <pc:docMk/>
            <pc:sldMk cId="0" sldId="286"/>
            <ac:spMk id="5123" creationId="{00000000-0000-0000-0000-000000000000}"/>
          </ac:spMkLst>
        </pc:spChg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952070704" sldId="391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1429095331" sldId="392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97645238" sldId="396"/>
        </pc:sldMkLst>
      </pc:sldChg>
      <pc:sldChg chg="modSp mod modAnim">
        <pc:chgData name="Khattab, Sherif" userId="c83b1e15-36f3-4f46-aceb-05aac24c545e" providerId="ADAL" clId="{C8AEB011-7295-B949-B850-D5BDF801D9C5}" dt="2023-01-10T15:37:19.568" v="5"/>
        <pc:sldMkLst>
          <pc:docMk/>
          <pc:sldMk cId="2501765775" sldId="398"/>
        </pc:sldMkLst>
        <pc:spChg chg="mod">
          <ac:chgData name="Khattab, Sherif" userId="c83b1e15-36f3-4f46-aceb-05aac24c545e" providerId="ADAL" clId="{C8AEB011-7295-B949-B850-D5BDF801D9C5}" dt="2023-01-10T15:37:09.622" v="3" actId="6549"/>
          <ac:spMkLst>
            <pc:docMk/>
            <pc:sldMk cId="2501765775" sldId="398"/>
            <ac:spMk id="3" creationId="{00000000-0000-0000-0000-000000000000}"/>
          </ac:spMkLst>
        </pc:spChg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3668527060" sldId="415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3282578159" sldId="416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306491988" sldId="422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1489186609" sldId="423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418941510" sldId="426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086220237" sldId="427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3415020510" sldId="435"/>
        </pc:sldMkLst>
      </pc:sldChg>
      <pc:sldChg chg="addSp modSp mod">
        <pc:chgData name="Khattab, Sherif" userId="c83b1e15-36f3-4f46-aceb-05aac24c545e" providerId="ADAL" clId="{C8AEB011-7295-B949-B850-D5BDF801D9C5}" dt="2023-01-10T15:37:00.793" v="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C8AEB011-7295-B949-B850-D5BDF801D9C5}" dt="2023-01-10T15:37:00.793" v="2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C8AEB011-7295-B949-B850-D5BDF801D9C5}" dt="2023-01-10T15:36:46.873" v="0"/>
          <ac:picMkLst>
            <pc:docMk/>
            <pc:sldMk cId="1330366002" sldId="454"/>
            <ac:picMk id="5" creationId="{0ADCCB5F-A1BF-A7D9-D5BD-CAC4C5391F63}"/>
          </ac:picMkLst>
        </pc:picChg>
      </pc:sldChg>
      <pc:sldChg chg="modSp mod modAnim">
        <pc:chgData name="Khattab, Sherif" userId="c83b1e15-36f3-4f46-aceb-05aac24c545e" providerId="ADAL" clId="{C8AEB011-7295-B949-B850-D5BDF801D9C5}" dt="2023-01-10T15:40:18.124" v="119"/>
        <pc:sldMkLst>
          <pc:docMk/>
          <pc:sldMk cId="3245040657" sldId="455"/>
        </pc:sldMkLst>
        <pc:spChg chg="mod">
          <ac:chgData name="Khattab, Sherif" userId="c83b1e15-36f3-4f46-aceb-05aac24c545e" providerId="ADAL" clId="{C8AEB011-7295-B949-B850-D5BDF801D9C5}" dt="2023-01-10T15:39:40.944" v="117" actId="5793"/>
          <ac:spMkLst>
            <pc:docMk/>
            <pc:sldMk cId="3245040657" sldId="455"/>
            <ac:spMk id="4099" creationId="{00000000-0000-0000-0000-000000000000}"/>
          </ac:spMkLst>
        </pc:spChg>
      </pc:sldChg>
      <pc:sldChg chg="modSp mod modAnim">
        <pc:chgData name="Khattab, Sherif" userId="c83b1e15-36f3-4f46-aceb-05aac24c545e" providerId="ADAL" clId="{C8AEB011-7295-B949-B850-D5BDF801D9C5}" dt="2023-01-10T15:49:31.569" v="588"/>
        <pc:sldMkLst>
          <pc:docMk/>
          <pc:sldMk cId="699944031" sldId="456"/>
        </pc:sldMkLst>
        <pc:spChg chg="mod">
          <ac:chgData name="Khattab, Sherif" userId="c83b1e15-36f3-4f46-aceb-05aac24c545e" providerId="ADAL" clId="{C8AEB011-7295-B949-B850-D5BDF801D9C5}" dt="2023-01-10T15:49:20.656" v="586" actId="20577"/>
          <ac:spMkLst>
            <pc:docMk/>
            <pc:sldMk cId="699944031" sldId="456"/>
            <ac:spMk id="3" creationId="{153A96EA-95D2-FF4C-AA7E-C120DE2C9897}"/>
          </ac:spMkLst>
        </pc:spChg>
      </pc:sldChg>
      <pc:sldChg chg="modSp mod modAnim">
        <pc:chgData name="Khattab, Sherif" userId="c83b1e15-36f3-4f46-aceb-05aac24c545e" providerId="ADAL" clId="{C8AEB011-7295-B949-B850-D5BDF801D9C5}" dt="2023-01-10T15:51:59.722" v="662" actId="20577"/>
        <pc:sldMkLst>
          <pc:docMk/>
          <pc:sldMk cId="2033710445" sldId="457"/>
        </pc:sldMkLst>
        <pc:spChg chg="mod">
          <ac:chgData name="Khattab, Sherif" userId="c83b1e15-36f3-4f46-aceb-05aac24c545e" providerId="ADAL" clId="{C8AEB011-7295-B949-B850-D5BDF801D9C5}" dt="2023-01-10T15:51:59.722" v="662" actId="20577"/>
          <ac:spMkLst>
            <pc:docMk/>
            <pc:sldMk cId="2033710445" sldId="457"/>
            <ac:spMk id="3" creationId="{91ED2D23-96A1-8648-BCF9-FCD8A61A294F}"/>
          </ac:spMkLst>
        </pc:spChg>
      </pc:sldChg>
      <pc:sldChg chg="addSp delSp modSp mod">
        <pc:chgData name="Khattab, Sherif" userId="c83b1e15-36f3-4f46-aceb-05aac24c545e" providerId="ADAL" clId="{C8AEB011-7295-B949-B850-D5BDF801D9C5}" dt="2023-01-10T15:51:05.494" v="634"/>
        <pc:sldMkLst>
          <pc:docMk/>
          <pc:sldMk cId="3460760340" sldId="458"/>
        </pc:sldMkLst>
        <pc:graphicFrameChg chg="add del mod">
          <ac:chgData name="Khattab, Sherif" userId="c83b1e15-36f3-4f46-aceb-05aac24c545e" providerId="ADAL" clId="{C8AEB011-7295-B949-B850-D5BDF801D9C5}" dt="2023-01-10T15:51:05.463" v="633"/>
          <ac:graphicFrameMkLst>
            <pc:docMk/>
            <pc:sldMk cId="3460760340" sldId="458"/>
            <ac:graphicFrameMk id="6" creationId="{C45D2B7E-3C38-C1BC-4BC6-11DF6E91FD7C}"/>
          </ac:graphicFrameMkLst>
        </pc:graphicFrameChg>
        <pc:graphicFrameChg chg="del">
          <ac:chgData name="Khattab, Sherif" userId="c83b1e15-36f3-4f46-aceb-05aac24c545e" providerId="ADAL" clId="{C8AEB011-7295-B949-B850-D5BDF801D9C5}" dt="2023-01-10T15:50:51.845" v="631" actId="478"/>
          <ac:graphicFrameMkLst>
            <pc:docMk/>
            <pc:sldMk cId="3460760340" sldId="458"/>
            <ac:graphicFrameMk id="7" creationId="{B4C17158-A2E3-4336-B318-AA7BC94FA06B}"/>
          </ac:graphicFrameMkLst>
        </pc:graphicFrameChg>
        <pc:graphicFrameChg chg="add mod">
          <ac:chgData name="Khattab, Sherif" userId="c83b1e15-36f3-4f46-aceb-05aac24c545e" providerId="ADAL" clId="{C8AEB011-7295-B949-B850-D5BDF801D9C5}" dt="2023-01-10T15:51:05.494" v="634"/>
          <ac:graphicFrameMkLst>
            <pc:docMk/>
            <pc:sldMk cId="3460760340" sldId="458"/>
            <ac:graphicFrameMk id="8" creationId="{1064CF1B-E6D5-D4A8-82EB-63E868EBBD1F}"/>
          </ac:graphicFrameMkLst>
        </pc:graphicFrameChg>
      </pc:sldChg>
      <pc:sldChg chg="modSp mod modAnim">
        <pc:chgData name="Khattab, Sherif" userId="c83b1e15-36f3-4f46-aceb-05aac24c545e" providerId="ADAL" clId="{C8AEB011-7295-B949-B850-D5BDF801D9C5}" dt="2023-01-10T15:50:35.314" v="630"/>
        <pc:sldMkLst>
          <pc:docMk/>
          <pc:sldMk cId="2279367063" sldId="459"/>
        </pc:sldMkLst>
        <pc:spChg chg="mod">
          <ac:chgData name="Khattab, Sherif" userId="c83b1e15-36f3-4f46-aceb-05aac24c545e" providerId="ADAL" clId="{C8AEB011-7295-B949-B850-D5BDF801D9C5}" dt="2023-01-10T15:50:26.282" v="628" actId="20577"/>
          <ac:spMkLst>
            <pc:docMk/>
            <pc:sldMk cId="2279367063" sldId="459"/>
            <ac:spMk id="3" creationId="{44A050E9-E1A3-AC4F-885B-8D153CF75523}"/>
          </ac:spMkLst>
        </pc:spChg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515067248" sldId="460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1573008784" sldId="464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4239479136" sldId="465"/>
        </pc:sldMkLst>
      </pc:sldChg>
      <pc:sldChg chg="modSp add del mod modAnim">
        <pc:chgData name="Khattab, Sherif" userId="c83b1e15-36f3-4f46-aceb-05aac24c545e" providerId="ADAL" clId="{C8AEB011-7295-B949-B850-D5BDF801D9C5}" dt="2023-01-10T15:53:38.316" v="675"/>
        <pc:sldMkLst>
          <pc:docMk/>
          <pc:sldMk cId="702367729" sldId="496"/>
        </pc:sldMkLst>
        <pc:spChg chg="mod">
          <ac:chgData name="Khattab, Sherif" userId="c83b1e15-36f3-4f46-aceb-05aac24c545e" providerId="ADAL" clId="{C8AEB011-7295-B949-B850-D5BDF801D9C5}" dt="2023-01-10T15:53:27.526" v="67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 del modAnim">
        <pc:chgData name="Khattab, Sherif" userId="c83b1e15-36f3-4f46-aceb-05aac24c545e" providerId="ADAL" clId="{C8AEB011-7295-B949-B850-D5BDF801D9C5}" dt="2023-01-10T15:53:50.161" v="677"/>
        <pc:sldMkLst>
          <pc:docMk/>
          <pc:sldMk cId="2638838098" sldId="497"/>
        </pc:sldMkLst>
      </pc:sldChg>
      <pc:sldChg chg="add del">
        <pc:chgData name="Khattab, Sherif" userId="c83b1e15-36f3-4f46-aceb-05aac24c545e" providerId="ADAL" clId="{C8AEB011-7295-B949-B850-D5BDF801D9C5}" dt="2023-01-10T15:53:12.796" v="665"/>
        <pc:sldMkLst>
          <pc:docMk/>
          <pc:sldMk cId="2926803063" sldId="4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175834A7-80A0-4543-A6D4-AEB0D4E82A80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5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3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71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567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04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753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39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92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921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05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06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9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500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74265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1493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926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2444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11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462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011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82876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0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767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467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66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304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70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44401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30841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68739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084768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326118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2000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15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342779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06377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31297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68028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936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719233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30300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52537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232456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194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2526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80580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68268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665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30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84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76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17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693" r:id="rId24"/>
    <p:sldLayoutId id="2147483725" r:id="rId25"/>
    <p:sldLayoutId id="214748372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72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0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ADCCB5F-A1BF-A7D9-D5BD-CAC4C539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due next Friday (soft deadline; not graded)</a:t>
            </a:r>
          </a:p>
          <a:p>
            <a:r>
              <a:rPr lang="en-US" dirty="0"/>
              <a:t>Homework 1 will be posted this Friday</a:t>
            </a:r>
          </a:p>
          <a:p>
            <a:r>
              <a:rPr lang="en-US" dirty="0"/>
              <a:t>Recitations start next week</a:t>
            </a:r>
          </a:p>
          <a:p>
            <a:r>
              <a:rPr lang="en-US" dirty="0"/>
              <a:t>VS Code setup tutorial on Piazza (also linked from Canvas)</a:t>
            </a:r>
          </a:p>
          <a:p>
            <a:r>
              <a:rPr lang="en-US" dirty="0"/>
              <a:t>Draft Slides linked from Canvas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05B-A2EE-054E-A1B3-A0FB2491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2F0-7AEB-7E4E-BA50-1BB02E34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tasks of an operating system</a:t>
            </a:r>
          </a:p>
          <a:p>
            <a:r>
              <a:rPr lang="en-US" dirty="0"/>
              <a:t>System Calls</a:t>
            </a:r>
          </a:p>
          <a:p>
            <a:pPr lvl="1"/>
            <a:r>
              <a:rPr lang="en-US" dirty="0"/>
              <a:t>What an interrupt is</a:t>
            </a:r>
          </a:p>
          <a:p>
            <a:pPr lvl="1"/>
            <a:r>
              <a:rPr lang="en-US" dirty="0"/>
              <a:t>What happens when an interrupt occurs</a:t>
            </a:r>
          </a:p>
          <a:p>
            <a:pPr lvl="1"/>
            <a:r>
              <a:rPr lang="en-US" dirty="0"/>
              <a:t>What a system call is</a:t>
            </a:r>
          </a:p>
          <a:p>
            <a:pPr lvl="1"/>
            <a:r>
              <a:rPr lang="en-US" dirty="0"/>
              <a:t>How system calls implemented</a:t>
            </a:r>
          </a:p>
          <a:p>
            <a:pPr lvl="1"/>
            <a:r>
              <a:rPr lang="en-US" dirty="0"/>
              <a:t>Effect of OS structure on system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B808-2FD5-3D4F-B5F2-82937B73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Operating System?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program</a:t>
            </a:r>
            <a:r>
              <a:rPr lang="en-US"/>
              <a:t> that acts as an </a:t>
            </a:r>
            <a:r>
              <a:rPr lang="en-US">
                <a:solidFill>
                  <a:srgbClr val="FF0000"/>
                </a:solidFill>
              </a:rPr>
              <a:t>intermediary</a:t>
            </a:r>
            <a:r>
              <a:rPr lang="en-US"/>
              <a:t> between a user of a computer and the computer hardware</a:t>
            </a:r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900278"/>
            <a:ext cx="6775450" cy="53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0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an OS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(controls and arbitrates) resources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Processors, Memory, Input/output devices, Communication devices, Storage, Software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Conflicting</a:t>
            </a:r>
            <a:r>
              <a:rPr lang="en-US" dirty="0"/>
              <a:t> goals: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e.g., performance </a:t>
            </a:r>
            <a:r>
              <a:rPr lang="en-US" i="1" dirty="0"/>
              <a:t>vs.</a:t>
            </a:r>
            <a:r>
              <a:rPr lang="en-US" dirty="0"/>
              <a:t> utilization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Separation of policy and </a:t>
            </a:r>
            <a:r>
              <a:rPr lang="en-US" dirty="0" err="1"/>
              <a:t>mechansim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Provides </a:t>
            </a:r>
            <a:r>
              <a:rPr lang="en-US" altLang="en-US" dirty="0">
                <a:solidFill>
                  <a:srgbClr val="FF0000"/>
                </a:solidFill>
              </a:rPr>
              <a:t>abstractions</a:t>
            </a:r>
            <a:r>
              <a:rPr lang="en-US" altLang="en-US" dirty="0"/>
              <a:t> to application programs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Virtualization</a:t>
            </a:r>
            <a:endParaRPr lang="ar-S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Protects</a:t>
            </a:r>
            <a:r>
              <a:rPr lang="en-US" dirty="0"/>
              <a:t>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altLang="en-US" dirty="0"/>
              <a:t>Hardware or software: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interrupt by one of the devices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Other process problems include processes trying to modify each other’s or the operating system’s memory (e.g., segmentation fault)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Request for operating system service (i.e., system call)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6B11-50E3-CE46-876E-0B02C67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Descriptor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5BB0-03E8-AE40-A4F5-172431C28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Interrupt transfers control to the </a:t>
            </a:r>
            <a:r>
              <a:rPr lang="en-US" altLang="en-US" dirty="0">
                <a:solidFill>
                  <a:srgbClr val="FF0000"/>
                </a:solidFill>
              </a:rPr>
              <a:t>interrupt service routine</a:t>
            </a:r>
            <a:r>
              <a:rPr lang="en-US" altLang="en-US" dirty="0"/>
              <a:t> (ISR)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ISRs are segments of code that determine what </a:t>
            </a:r>
            <a:r>
              <a:rPr lang="en-US" altLang="en-US" dirty="0">
                <a:solidFill>
                  <a:srgbClr val="FF0000"/>
                </a:solidFill>
              </a:rPr>
              <a:t>action</a:t>
            </a:r>
            <a:r>
              <a:rPr lang="en-US" altLang="en-US" dirty="0"/>
              <a:t> should be taken for each type of interrupt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part of the OS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An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 </a:t>
            </a:r>
            <a:r>
              <a:rPr lang="en-US" altLang="en-US" dirty="0"/>
              <a:t>contains the address of the ISR for one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An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 table </a:t>
            </a:r>
            <a:r>
              <a:rPr lang="en-US" altLang="en-US" dirty="0"/>
              <a:t>is an array of interrupt vectors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also known as </a:t>
            </a:r>
            <a:r>
              <a:rPr lang="en-US" altLang="en-US" b="1" dirty="0">
                <a:solidFill>
                  <a:srgbClr val="3366FF"/>
                </a:solidFill>
              </a:rPr>
              <a:t>interrupt descriptor table (IDT)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EB8AF-AE0C-134D-9087-CA80FF2712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Dual-mode Operation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At least two modes: </a:t>
            </a: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Mode bit(s) </a:t>
            </a:r>
            <a:r>
              <a:rPr lang="en-US" altLang="en-US" dirty="0"/>
              <a:t>provided by hardware (inside CPU registers)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Provides ability to distinguish when system is running user code or kernel code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memory addresses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accessible in kernel mode</a:t>
            </a:r>
          </a:p>
          <a:p>
            <a:pPr marL="1714500" lvl="3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Therefore, we get segmentation fault on null (i.e., 0) pointer dereference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Interrupts change mode to kernel</a:t>
            </a:r>
          </a:p>
          <a:p>
            <a:pPr marL="1714500" lvl="3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return from interrupt resets mode back to user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Increasingly CPUs support multi-mode operations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  <a:endParaRPr lang="en-US" altLang="en-US" sz="1764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What happens when an interrupt occurs?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The CPU transitions from User Mode to Kernel Mode</a:t>
            </a: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" y="2229491"/>
            <a:ext cx="10073114" cy="31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689BA4-0708-C44B-8F21-8606EAAA849B}"/>
              </a:ext>
            </a:extLst>
          </p:cNvPr>
          <p:cNvCxnSpPr/>
          <p:nvPr/>
        </p:nvCxnSpPr>
        <p:spPr bwMode="auto">
          <a:xfrm>
            <a:off x="348916" y="6015789"/>
            <a:ext cx="8181473" cy="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DBF07F-B911-154F-9782-A42734F2BAF3}"/>
              </a:ext>
            </a:extLst>
          </p:cNvPr>
          <p:cNvSpPr txBox="1"/>
          <p:nvPr/>
        </p:nvSpPr>
        <p:spPr>
          <a:xfrm>
            <a:off x="4227482" y="5683111"/>
            <a:ext cx="689035" cy="28822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30013-DE99-EB40-883C-E5E5678CCB45}"/>
              </a:ext>
            </a:extLst>
          </p:cNvPr>
          <p:cNvSpPr txBox="1"/>
          <p:nvPr/>
        </p:nvSpPr>
        <p:spPr>
          <a:xfrm>
            <a:off x="4572000" y="4620126"/>
            <a:ext cx="2009274" cy="288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execute ISR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E18E6-AA23-5245-954E-97F5B88AF2AE}"/>
              </a:ext>
            </a:extLst>
          </p:cNvPr>
          <p:cNvSpPr txBox="1"/>
          <p:nvPr/>
        </p:nvSpPr>
        <p:spPr>
          <a:xfrm>
            <a:off x="6083968" y="3074992"/>
            <a:ext cx="2205790" cy="288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 from ISR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360E-79AE-4241-887F-3BB3ED4A3C69}"/>
              </a:ext>
            </a:extLst>
          </p:cNvPr>
          <p:cNvSpPr txBox="1"/>
          <p:nvPr/>
        </p:nvSpPr>
        <p:spPr>
          <a:xfrm>
            <a:off x="3386887" y="2979421"/>
            <a:ext cx="2009274" cy="47936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interrupt</a:t>
            </a:r>
          </a:p>
          <a:p>
            <a:pPr marL="0" marR="0" lvl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occurs</a:t>
            </a:r>
          </a:p>
        </p:txBody>
      </p:sp>
    </p:spTree>
    <p:extLst>
      <p:ext uri="{BB962C8B-B14F-4D97-AF65-F5344CB8AC3E}">
        <p14:creationId xmlns:p14="http://schemas.microsoft.com/office/powerpoint/2010/main" val="328257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11A-0E93-424D-A7C0-08F06F31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an OS (roughly)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A22AE-3222-084F-AF0E-62977A710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CB847-9F1D-5341-9DFE-78012BEB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3300"/>
            <a:ext cx="9855174" cy="6567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ADCD0-87D2-0843-914C-98284C40A28E}"/>
              </a:ext>
            </a:extLst>
          </p:cNvPr>
          <p:cNvSpPr/>
          <p:nvPr/>
        </p:nvSpPr>
        <p:spPr bwMode="auto">
          <a:xfrm>
            <a:off x="1586753" y="1896035"/>
            <a:ext cx="2770094" cy="2810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625A-B9EB-944A-A8F5-EB85C3422A8C}"/>
              </a:ext>
            </a:extLst>
          </p:cNvPr>
          <p:cNvSpPr/>
          <p:nvPr/>
        </p:nvSpPr>
        <p:spPr bwMode="auto">
          <a:xfrm>
            <a:off x="4927586" y="1142999"/>
            <a:ext cx="4781190" cy="47871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131A95A6-F759-5E46-90F7-2F8B57EDA500}"/>
              </a:ext>
            </a:extLst>
          </p:cNvPr>
          <p:cNvSpPr/>
          <p:nvPr/>
        </p:nvSpPr>
        <p:spPr bwMode="auto">
          <a:xfrm>
            <a:off x="4356847" y="3065929"/>
            <a:ext cx="570739" cy="36307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hardware interrupt?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726142" y="145097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36149" y="149374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6849036" y="59451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6849036" y="15708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2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394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Goal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Continue to demystify a good portion of the </a:t>
            </a:r>
            <a:r>
              <a:rPr lang="en-US" b="1" dirty="0">
                <a:solidFill>
                  <a:srgbClr val="FF0000"/>
                </a:solidFill>
              </a:rPr>
              <a:t>magic</a:t>
            </a:r>
            <a:r>
              <a:rPr lang="en-US" dirty="0"/>
              <a:t> about how computers work so that you can write more </a:t>
            </a:r>
            <a:r>
              <a:rPr lang="en-US" b="1" dirty="0">
                <a:solidFill>
                  <a:srgbClr val="FF0000"/>
                </a:solidFill>
              </a:rPr>
              <a:t>efficient</a:t>
            </a:r>
            <a:r>
              <a:rPr lang="en-US" dirty="0"/>
              <a:t> programs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specific objectives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and compile the Linux kernel to </a:t>
            </a:r>
            <a:r>
              <a:rPr lang="en-US" b="1" dirty="0">
                <a:solidFill>
                  <a:srgbClr val="FF0000"/>
                </a:solidFill>
              </a:rPr>
              <a:t>add system calls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b="1" dirty="0">
                <a:solidFill>
                  <a:srgbClr val="FF0000"/>
                </a:solidFill>
              </a:rPr>
              <a:t>multi-process/multi-thread</a:t>
            </a:r>
            <a:r>
              <a:rPr lang="en-US" dirty="0"/>
              <a:t> programs free from race conditions and deadlocks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page-replacement algorithms for </a:t>
            </a:r>
            <a:r>
              <a:rPr lang="en-US" b="1" dirty="0">
                <a:solidFill>
                  <a:srgbClr val="FF0000"/>
                </a:solidFill>
              </a:rPr>
              <a:t>virtual memory</a:t>
            </a:r>
            <a:r>
              <a:rPr lang="en-US" dirty="0"/>
              <a:t>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 user-land </a:t>
            </a:r>
            <a:r>
              <a:rPr lang="en-US" b="1" dirty="0">
                <a:solidFill>
                  <a:srgbClr val="FF0000"/>
                </a:solidFill>
              </a:rPr>
              <a:t>file system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0AE1-8EE4-0B4D-91B4-D6857C59E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017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Contact Info</a:t>
            </a:r>
          </a:p>
        </p:txBody>
      </p:sp>
      <p:sp>
        <p:nvSpPr>
          <p:cNvPr id="4099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Course website: </a:t>
            </a:r>
            <a:r>
              <a:rPr lang="en-US" altLang="en-US" dirty="0"/>
              <a:t>http://</a:t>
            </a:r>
            <a:r>
              <a:rPr lang="en-US" altLang="en-US" dirty="0" err="1">
                <a:solidFill>
                  <a:schemeClr val="tx1"/>
                </a:solidFill>
              </a:rPr>
              <a:t>www.cs.pitt.edu</a:t>
            </a:r>
            <a:r>
              <a:rPr lang="en-US" altLang="en-US" dirty="0">
                <a:solidFill>
                  <a:schemeClr val="tx1"/>
                </a:solidFill>
              </a:rPr>
              <a:t>/~</a:t>
            </a:r>
            <a:r>
              <a:rPr lang="en-US" altLang="en-US" dirty="0" err="1">
                <a:solidFill>
                  <a:schemeClr val="tx1"/>
                </a:solidFill>
              </a:rPr>
              <a:t>skhattab</a:t>
            </a:r>
            <a:r>
              <a:rPr lang="en-US" altLang="en-US" dirty="0">
                <a:solidFill>
                  <a:schemeClr val="tx1"/>
                </a:solidFill>
              </a:rPr>
              <a:t>/cs1550/</a:t>
            </a:r>
            <a:endParaRPr lang="en-US" altLang="en-US" b="1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Instructor: </a:t>
            </a:r>
            <a:r>
              <a:rPr lang="en-US" altLang="en-US" dirty="0"/>
              <a:t>Sherif Khattab  ksm73@pitt.edu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Student Support Hours: https://</a:t>
            </a:r>
            <a:r>
              <a:rPr lang="en-US" altLang="en-US" dirty="0" err="1"/>
              <a:t>khattab.youcanbook.me</a:t>
            </a:r>
            <a:endParaRPr lang="en-US" altLang="en-US" dirty="0"/>
          </a:p>
          <a:p>
            <a:pPr lvl="1"/>
            <a:r>
              <a:rPr lang="en-US" dirty="0"/>
              <a:t>MW: 11:00-12:00</a:t>
            </a:r>
          </a:p>
          <a:p>
            <a:pPr lvl="1"/>
            <a:r>
              <a:rPr lang="en-US" dirty="0"/>
              <a:t>Th: 9:00-10:00 and 11:00-12:00</a:t>
            </a:r>
          </a:p>
          <a:p>
            <a:pPr lvl="1"/>
            <a:r>
              <a:rPr lang="en-US" dirty="0"/>
              <a:t>F: by appointment</a:t>
            </a:r>
            <a:endParaRPr lang="en-US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6307 Sennott Square, Virtual Office: https://</a:t>
            </a:r>
            <a:r>
              <a:rPr lang="en-US" altLang="en-US" dirty="0" err="1"/>
              <a:t>pitt.zoom.us</a:t>
            </a:r>
            <a:r>
              <a:rPr lang="en-US" altLang="en-US" dirty="0"/>
              <a:t>/my/</a:t>
            </a:r>
            <a:r>
              <a:rPr lang="en-US" altLang="en-US" dirty="0" err="1"/>
              <a:t>khattab</a:t>
            </a:r>
            <a:endParaRPr lang="en-US" altLang="en-US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Teaching Team: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TBD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Recitations start next week!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Communication</a:t>
            </a:r>
          </a:p>
          <a:p>
            <a:pPr marL="457200" lvl="1" indent="0">
              <a:lnSpc>
                <a:spcPct val="120000"/>
              </a:lnSpc>
            </a:pPr>
            <a:r>
              <a:rPr lang="en-US" altLang="en-US" dirty="0"/>
              <a:t>Piazza (</a:t>
            </a:r>
            <a:r>
              <a:rPr lang="en-US" altLang="en-US" b="1" dirty="0"/>
              <a:t>Please expect a response within 72 hours)</a:t>
            </a:r>
          </a:p>
          <a:p>
            <a:pPr marL="800100" lvl="2" indent="0">
              <a:lnSpc>
                <a:spcPct val="120000"/>
              </a:lnSpc>
            </a:pPr>
            <a:r>
              <a:rPr lang="en-US" altLang="en-US" dirty="0"/>
              <a:t>Email not recommended!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1F8A-B028-334D-853A-F08B20ED9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4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Textbook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endParaRPr lang="en-US" sz="2400" b="1">
              <a:solidFill>
                <a:schemeClr val="tx1"/>
              </a:solidFill>
            </a:endParaRPr>
          </a:p>
          <a:p>
            <a:pPr algn="ctr"/>
            <a:r>
              <a:rPr lang="en-US" sz="2400" b="1">
                <a:solidFill>
                  <a:schemeClr val="tx1"/>
                </a:solidFill>
              </a:rPr>
              <a:t>Operating System Concepts (9</a:t>
            </a:r>
            <a:r>
              <a:rPr lang="en-US" sz="2400" b="1" baseline="30000">
                <a:solidFill>
                  <a:schemeClr val="tx1"/>
                </a:solidFill>
              </a:rPr>
              <a:t>th</a:t>
            </a:r>
            <a:r>
              <a:rPr lang="en-US" sz="2400" b="1">
                <a:solidFill>
                  <a:schemeClr val="tx1"/>
                </a:solidFill>
              </a:rPr>
              <a:t> Edition) </a:t>
            </a:r>
          </a:p>
          <a:p>
            <a:pPr marL="0" indent="0" algn="ctr"/>
            <a:r>
              <a:rPr lang="en-US" sz="2400" err="1">
                <a:solidFill>
                  <a:schemeClr val="tx1"/>
                </a:solidFill>
              </a:rPr>
              <a:t>Silberschatz</a:t>
            </a:r>
            <a:r>
              <a:rPr lang="en-US" sz="2400">
                <a:solidFill>
                  <a:schemeClr val="tx1"/>
                </a:solidFill>
              </a:rPr>
              <a:t>, Galvin, and Gagne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1026" name="Picture 2" descr="Cover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08" y="1450975"/>
            <a:ext cx="2619478" cy="3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7D9AA-97AC-6345-81F2-273E18C09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Grading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40%</a:t>
            </a:r>
            <a:r>
              <a:rPr lang="en-US" altLang="en-US" dirty="0"/>
              <a:t> on four </a:t>
            </a:r>
            <a:r>
              <a:rPr lang="en-US" altLang="en-US" dirty="0">
                <a:solidFill>
                  <a:srgbClr val="FF0000"/>
                </a:solidFill>
              </a:rPr>
              <a:t>programming projects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System programming using C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posted on Canvas, distributed using Github, and submitted on </a:t>
            </a:r>
            <a:r>
              <a:rPr lang="en-US" altLang="en-US" b="1" dirty="0"/>
              <a:t>Gradescope </a:t>
            </a:r>
            <a:r>
              <a:rPr lang="en-US" altLang="en-US" dirty="0"/>
              <a:t>from Github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partially auto-graded with unlimited submission attempts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30% </a:t>
            </a:r>
            <a:r>
              <a:rPr lang="en-US" altLang="en-US" dirty="0"/>
              <a:t>on </a:t>
            </a:r>
            <a:r>
              <a:rPr lang="en-US" altLang="en-US" dirty="0">
                <a:solidFill>
                  <a:srgbClr val="FF0000"/>
                </a:solidFill>
              </a:rPr>
              <a:t>exams</a:t>
            </a:r>
            <a:r>
              <a:rPr lang="en-US" altLang="en-US" dirty="0"/>
              <a:t>: 18% on higher grade and 12% on lower</a:t>
            </a:r>
            <a:endParaRPr lang="en-US" altLang="en-US" dirty="0">
              <a:solidFill>
                <a:srgbClr val="FF0000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10%</a:t>
            </a:r>
            <a:r>
              <a:rPr lang="en-US" altLang="en-US" dirty="0"/>
              <a:t> on </a:t>
            </a:r>
            <a:r>
              <a:rPr lang="en-US" altLang="en-US" dirty="0">
                <a:solidFill>
                  <a:srgbClr val="FF0000"/>
                </a:solidFill>
              </a:rPr>
              <a:t>homework assignments </a:t>
            </a:r>
            <a:r>
              <a:rPr lang="en-US" altLang="en-US" dirty="0"/>
              <a:t>on Canvas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auto-graded with three attempts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10% </a:t>
            </a:r>
            <a:r>
              <a:rPr lang="en-US" altLang="en-US" dirty="0"/>
              <a:t>on </a:t>
            </a:r>
            <a:r>
              <a:rPr lang="en-US" altLang="en-US" dirty="0">
                <a:solidFill>
                  <a:srgbClr val="FF0000"/>
                </a:solidFill>
              </a:rPr>
              <a:t>lab exercises</a:t>
            </a:r>
            <a:r>
              <a:rPr lang="en-US" altLang="en-US" dirty="0"/>
              <a:t> and 4 </a:t>
            </a:r>
            <a:r>
              <a:rPr lang="en-US" altLang="en-US" dirty="0">
                <a:solidFill>
                  <a:srgbClr val="FF0000"/>
                </a:solidFill>
              </a:rPr>
              <a:t>quizzes</a:t>
            </a:r>
            <a:r>
              <a:rPr lang="en-US" altLang="en-US" dirty="0"/>
              <a:t> on the projects; auto-graded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Labs use MIT’s Xv6 operating system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10%</a:t>
            </a:r>
            <a:r>
              <a:rPr lang="en-US" dirty="0"/>
              <a:t> on in-class </a:t>
            </a:r>
            <a:r>
              <a:rPr lang="en-US" dirty="0">
                <a:solidFill>
                  <a:srgbClr val="FF0000"/>
                </a:solidFill>
              </a:rPr>
              <a:t>Top Hat </a:t>
            </a:r>
            <a:r>
              <a:rPr lang="en-US" dirty="0"/>
              <a:t>questions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participation only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57A3-65EA-FB4B-970B-2C6E89DD2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E616-94C7-3A4A-8CED-FBB92329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96EA-95D2-FF4C-AA7E-C120DE2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PPTs posted on Tophat after class</a:t>
            </a:r>
          </a:p>
          <a:p>
            <a:pPr marL="914400" marR="0" lvl="1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Draft slides in PDF available on Github usually before class</a:t>
            </a:r>
          </a:p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and recitation recordings </a:t>
            </a:r>
          </a:p>
          <a:p>
            <a:pPr marL="914400" marR="0" lvl="1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under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Panopto Video</a:t>
            </a:r>
          </a:p>
          <a:p>
            <a:pPr marL="514350" indent="-457200">
              <a:spcAft>
                <a:spcPts val="1138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Pre- and Post-course test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</a:rPr>
              <a:t>Pre-test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must be taken to unlock the course modules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Piazza for discussion and communication</a:t>
            </a:r>
          </a:p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Gradescope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and autograding policies</a:t>
            </a:r>
          </a:p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Academic Integrity</a:t>
            </a:r>
          </a:p>
          <a:p>
            <a:pPr marL="457200" marR="0" lvl="0" indent="-4572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NameCoach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5C663-577D-134C-88D3-4195DF4034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72CD-BF3D-D54D-9811-759791158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99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964E-1576-004E-9BF4-D93A60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50E9-E1A3-AC4F-885B-8D153CF7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</a:t>
            </a:r>
            <a:r>
              <a:rPr lang="en-US" dirty="0">
                <a:solidFill>
                  <a:srgbClr val="FF0000"/>
                </a:solidFill>
              </a:rPr>
              <a:t>continuous feedback </a:t>
            </a:r>
            <a:r>
              <a:rPr lang="en-US" dirty="0"/>
              <a:t>is important!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Anonymous Qualtrics survey (link on Syllabus page)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Midterm and Final OMET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</a:t>
            </a:r>
            <a:r>
              <a:rPr lang="en-US" dirty="0">
                <a:solidFill>
                  <a:srgbClr val="FF0000"/>
                </a:solidFill>
              </a:rPr>
              <a:t>engagement</a:t>
            </a:r>
            <a:r>
              <a:rPr lang="en-US" dirty="0"/>
              <a:t> is valued and expected with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classmates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teaching team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course material</a:t>
            </a:r>
          </a:p>
          <a:p>
            <a:pPr lvl="1"/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4C867-BBAA-C645-AE33-39B3FD2CE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30F7-869C-AB4C-A978-C1FF8E79B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936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ED3F-7362-B941-A239-57F414B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structure (mostly)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F243-ABA5-6542-9690-D5015169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D4B8-EF29-8749-99AE-FB6C6D7DB8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3884C-5122-DA48-9323-F7E111901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064CF1B-E6D5-D4A8-82EB-63E868EBBD1F}"/>
              </a:ext>
            </a:extLst>
          </p:cNvPr>
          <p:cNvGraphicFramePr>
            <a:graphicFrameLocks noGrp="1"/>
          </p:cNvGraphicFramePr>
          <p:nvPr/>
        </p:nvGraphicFramePr>
        <p:xfrm>
          <a:off x="353622" y="806571"/>
          <a:ext cx="9373379" cy="48796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1862">
                  <a:extLst>
                    <a:ext uri="{9D8B030D-6E8A-4147-A177-3AD203B41FA5}">
                      <a16:colId xmlns:a16="http://schemas.microsoft.com/office/drawing/2014/main" val="1944802012"/>
                    </a:ext>
                  </a:extLst>
                </a:gridCol>
                <a:gridCol w="6091517">
                  <a:extLst>
                    <a:ext uri="{9D8B030D-6E8A-4147-A177-3AD203B41FA5}">
                      <a16:colId xmlns:a16="http://schemas.microsoft.com/office/drawing/2014/main" val="3127143401"/>
                    </a:ext>
                  </a:extLst>
                </a:gridCol>
              </a:tblGrid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8813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~5 min before and after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Informal chat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07885"/>
                  </a:ext>
                </a:extLst>
              </a:tr>
              <a:tr h="1469056">
                <a:tc>
                  <a:txBody>
                    <a:bodyPr/>
                    <a:lstStyle/>
                    <a:p>
                      <a:r>
                        <a:rPr lang="en-US" sz="2800" dirty="0"/>
                        <a:t>~25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Announcements, review of muddiest points on previous lecture, and QA on assignments/labs/homework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190974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 dirty="0"/>
                        <a:t>~45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Lecturing with Tophat questions and/or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47893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~5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QA and muddiest points/reflections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0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649-A915-ED4B-A9FF-BF5E4400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class (notoriously)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2D23-96A1-8648-BCF9-FCD8A61A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Lots</a:t>
            </a:r>
            <a:r>
              <a:rPr lang="en-US" dirty="0"/>
              <a:t> of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Attend lectures and recitations (if you absolutely cannot attend in-person, watch the video recordings)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Study often!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Put effort into the weekly homework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Projects</a:t>
            </a:r>
            <a:r>
              <a:rPr lang="en-US" dirty="0"/>
              <a:t> are relatively hard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Refresh your C programming and GDB debugging skills (CS 0449!)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Start early and show up to student support hours!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C2E9E-70DD-BD45-B926-F645828BDC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A5479-04F2-AA4E-B661-D1823B2FC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337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1099</Words>
  <Application>Microsoft Office PowerPoint</Application>
  <PresentationFormat>Custom</PresentationFormat>
  <Paragraphs>188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Helvetica</vt:lpstr>
      <vt:lpstr>Times New Roman</vt:lpstr>
      <vt:lpstr>Office Theme</vt:lpstr>
      <vt:lpstr>1_Office Theme</vt:lpstr>
      <vt:lpstr>2_Office Theme</vt:lpstr>
      <vt:lpstr>Introduction to Operating Systems CS 1550</vt:lpstr>
      <vt:lpstr>Course Goal and Objectives</vt:lpstr>
      <vt:lpstr>Contact Info</vt:lpstr>
      <vt:lpstr>Textbook</vt:lpstr>
      <vt:lpstr>Grading</vt:lpstr>
      <vt:lpstr>Canvas Walkthrough</vt:lpstr>
      <vt:lpstr>Expectations</vt:lpstr>
      <vt:lpstr>Lecture structure (mostly)</vt:lpstr>
      <vt:lpstr>Why is this class (notoriously) hard?</vt:lpstr>
      <vt:lpstr>Announcements</vt:lpstr>
      <vt:lpstr>Agenda</vt:lpstr>
      <vt:lpstr>What is an Operating System?</vt:lpstr>
      <vt:lpstr>What does an OS do?</vt:lpstr>
      <vt:lpstr>Interrupts</vt:lpstr>
      <vt:lpstr>Interrupt Descriptor Table</vt:lpstr>
      <vt:lpstr>Dual-mode Operation</vt:lpstr>
      <vt:lpstr>What happens when an interrupt occurs?</vt:lpstr>
      <vt:lpstr>How does an OS (roughly) work?</vt:lpstr>
      <vt:lpstr>What happens on a hardware interrupt?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cp:lastPrinted>2019-05-14T13:26:55Z</cp:lastPrinted>
  <dcterms:modified xsi:type="dcterms:W3CDTF">2023-01-11T17:39:54Z</dcterms:modified>
</cp:coreProperties>
</file>